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1" r:id="rId4"/>
    <p:sldId id="259" r:id="rId5"/>
    <p:sldId id="260" r:id="rId6"/>
    <p:sldId id="266" r:id="rId7"/>
    <p:sldId id="267" r:id="rId8"/>
    <p:sldId id="265" r:id="rId9"/>
    <p:sldId id="268" r:id="rId10"/>
    <p:sldId id="269" r:id="rId11"/>
    <p:sldId id="262" r:id="rId12"/>
    <p:sldId id="270" r:id="rId13"/>
    <p:sldId id="271" r:id="rId14"/>
    <p:sldId id="272" r:id="rId15"/>
    <p:sldId id="263" r:id="rId16"/>
    <p:sldId id="27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snapToGrid="0">
      <p:cViewPr>
        <p:scale>
          <a:sx n="96" d="100"/>
          <a:sy n="96" d="100"/>
        </p:scale>
        <p:origin x="68"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3/15/2023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79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104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3/15/2023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4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434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37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54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16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73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3/15/2023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307728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65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3/15/2023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89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3/15/2023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152333786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6F2B51C-9578-EB41-A17E-FFF9D491ADA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2" name="Oval 11">
              <a:extLst>
                <a:ext uri="{FF2B5EF4-FFF2-40B4-BE49-F238E27FC236}">
                  <a16:creationId xmlns:a16="http://schemas.microsoft.com/office/drawing/2014/main" id="{14E9CAEA-4CF4-D249-8127-CD2FA20187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77AEF0F-5B93-5396-2AB8-864403518E34}"/>
              </a:ext>
            </a:extLst>
          </p:cNvPr>
          <p:cNvSpPr>
            <a:spLocks noGrp="1"/>
          </p:cNvSpPr>
          <p:nvPr>
            <p:ph type="ctrTitle"/>
          </p:nvPr>
        </p:nvSpPr>
        <p:spPr>
          <a:xfrm>
            <a:off x="619013" y="793061"/>
            <a:ext cx="6479629" cy="2866405"/>
          </a:xfrm>
        </p:spPr>
        <p:txBody>
          <a:bodyPr>
            <a:normAutofit fontScale="90000"/>
          </a:bodyPr>
          <a:lstStyle/>
          <a:p>
            <a:pPr algn="ctr"/>
            <a:r>
              <a:rPr lang="en-US" sz="36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a:r>
            <a:br>
              <a:rPr lang="en-US" sz="36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br>
            <a:r>
              <a:rPr lang="en-US" sz="36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Ezekiel Ojo Leadership Series</a:t>
            </a:r>
            <a:br>
              <a:rPr lang="en-US" sz="36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br>
            <a:r>
              <a:rPr lang="en-US" sz="3600" i="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Leading </a:t>
            </a:r>
            <a:r>
              <a:rPr lang="en-US" sz="36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like Moses:</a:t>
            </a:r>
            <a:br>
              <a:rPr lang="en-US" sz="36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br>
            <a:r>
              <a:rPr lang="en-US" sz="36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Lessons in servant leadership</a:t>
            </a:r>
            <a:r>
              <a:rPr lang="en-US" sz="9600" i="1" dirty="0">
                <a:effectLst/>
                <a:latin typeface="Arial" panose="020B0604020202020204" pitchFamily="34" charset="0"/>
                <a:cs typeface="Arial" panose="020B0604020202020204" pitchFamily="34" charset="0"/>
              </a:rPr>
              <a:t> </a:t>
            </a:r>
            <a:endParaRPr lang="en-US" sz="9600" i="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797B41D-82DF-7572-0BA5-7638336D5FA5}"/>
              </a:ext>
            </a:extLst>
          </p:cNvPr>
          <p:cNvSpPr>
            <a:spLocks noGrp="1"/>
          </p:cNvSpPr>
          <p:nvPr>
            <p:ph type="subTitle" idx="1"/>
          </p:nvPr>
        </p:nvSpPr>
        <p:spPr>
          <a:xfrm>
            <a:off x="933535" y="4277016"/>
            <a:ext cx="6479629" cy="1475177"/>
          </a:xfrm>
        </p:spPr>
        <p:txBody>
          <a:bodyPr>
            <a:normAutofit/>
          </a:bodyPr>
          <a:lstStyle/>
          <a:p>
            <a:pPr algn="ctr"/>
            <a:r>
              <a:rPr lang="en-US" dirty="0"/>
              <a:t>Pastor Ezekiel </a:t>
            </a:r>
            <a:r>
              <a:rPr lang="en-US" dirty="0" err="1"/>
              <a:t>Ojo</a:t>
            </a:r>
            <a:endParaRPr lang="en-US" dirty="0"/>
          </a:p>
        </p:txBody>
      </p:sp>
      <p:pic>
        <p:nvPicPr>
          <p:cNvPr id="4" name="Picture 3" descr="A blue abstract watercolor pattern on a white background">
            <a:extLst>
              <a:ext uri="{FF2B5EF4-FFF2-40B4-BE49-F238E27FC236}">
                <a16:creationId xmlns:a16="http://schemas.microsoft.com/office/drawing/2014/main" id="{4E0951E0-1C2D-9F54-13F0-A57732306497}"/>
              </a:ext>
            </a:extLst>
          </p:cNvPr>
          <p:cNvPicPr>
            <a:picLocks noChangeAspect="1"/>
          </p:cNvPicPr>
          <p:nvPr/>
        </p:nvPicPr>
        <p:blipFill rotWithShape="1">
          <a:blip r:embed="rId2"/>
          <a:srcRect l="26073" r="33307" b="-2"/>
          <a:stretch/>
        </p:blipFill>
        <p:spPr>
          <a:xfrm>
            <a:off x="8018651" y="0"/>
            <a:ext cx="4173349" cy="6857999"/>
          </a:xfrm>
          <a:prstGeom prst="rect">
            <a:avLst/>
          </a:prstGeom>
        </p:spPr>
      </p:pic>
      <p:cxnSp>
        <p:nvCxnSpPr>
          <p:cNvPr id="20" name="Straight Connector 19">
            <a:extLst>
              <a:ext uri="{FF2B5EF4-FFF2-40B4-BE49-F238E27FC236}">
                <a16:creationId xmlns:a16="http://schemas.microsoft.com/office/drawing/2014/main" id="{EEA70831-9A8D-3B4D-8EA5-EE32F93E94E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39752" y="6087110"/>
            <a:ext cx="688374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81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err="1"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B.Moses</a:t>
            </a:r>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accepted responsibility</a:t>
            </a:r>
            <a:r>
              <a:rPr lang="en-US" sz="2800" dirty="0">
                <a:effectLst/>
                <a:latin typeface="Arial" panose="020B0604020202020204" pitchFamily="34" charset="0"/>
                <a:cs typeface="Arial" panose="020B0604020202020204" pitchFamily="34" charset="0"/>
              </a:rPr>
              <a:t> </a:t>
            </a:r>
            <a:br>
              <a:rPr lang="en-US" sz="2800" dirty="0">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fontScale="92500" lnSpcReduction="10000"/>
          </a:bodyPr>
          <a:lstStyle/>
          <a:p>
            <a:pPr>
              <a:lnSpc>
                <a:spcPct val="200000"/>
              </a:lnSpc>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Hebrews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11:26-27- Sacrifice vs Pleasures</a:t>
            </a:r>
            <a:endPar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lvl="1">
              <a:lnSpc>
                <a:spcPct val="200000"/>
              </a:lnSpc>
              <a:spcBef>
                <a:spcPts val="0"/>
              </a:spcBef>
              <a:spcAft>
                <a:spcPts val="1500"/>
              </a:spcAft>
            </a:pP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when Moses “grew up,” he took on the responsibility of the Israelites</a:t>
            </a:r>
          </a:p>
          <a:p>
            <a:pPr>
              <a:lnSpc>
                <a:spcPct val="200000"/>
              </a:lnSpc>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Part of maturity is to take on responsibility</a:t>
            </a:r>
          </a:p>
          <a:p>
            <a:pPr>
              <a:lnSpc>
                <a:spcPct val="200000"/>
              </a:lnSpc>
              <a:spcBef>
                <a:spcPts val="0"/>
              </a:spcBef>
              <a:spcAft>
                <a:spcPts val="1500"/>
              </a:spcAft>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C</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hoosing to make an impact with your life</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3474301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C.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set priorities</a:t>
            </a:r>
            <a:r>
              <a:rPr lang="en-US" sz="2400" dirty="0">
                <a:effectLst/>
                <a:latin typeface="Arial" panose="020B0604020202020204" pitchFamily="34" charset="0"/>
                <a:cs typeface="Arial" panose="020B0604020202020204" pitchFamily="34" charset="0"/>
              </a:rPr>
              <a:t/>
            </a:r>
            <a:br>
              <a:rPr lang="en-US" sz="2400" dirty="0">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lstStyle/>
          <a:p>
            <a:pPr>
              <a:buFont typeface="Wingdings" panose="05000000000000000000" pitchFamily="2" charset="2"/>
              <a:buChar char="Ø"/>
            </a:pPr>
            <a:r>
              <a:rPr lang="en-US" sz="2800" dirty="0">
                <a:solidFill>
                  <a:srgbClr val="535353"/>
                </a:solidFill>
                <a:latin typeface="Arial" panose="020B0604020202020204" pitchFamily="34" charset="0"/>
                <a:ea typeface="Times New Roman" panose="02020603050405020304" pitchFamily="18" charset="0"/>
                <a:cs typeface="Arial" panose="020B0604020202020204" pitchFamily="34" charset="0"/>
              </a:rPr>
              <a:t>Y</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ou don’t have time to do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everything.</a:t>
            </a:r>
            <a:endPar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Ø"/>
            </a:pPr>
            <a:endParaRPr lang="en-US" sz="2800" dirty="0" smtClean="0">
              <a:solidFill>
                <a:srgbClr val="535353"/>
              </a:solidFill>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Ø"/>
            </a:pPr>
            <a:r>
              <a:rPr lang="en-US" sz="2800" dirty="0" smtClean="0">
                <a:solidFill>
                  <a:srgbClr val="535353"/>
                </a:solidFill>
                <a:latin typeface="Arial" panose="020B0604020202020204" pitchFamily="34" charset="0"/>
                <a:ea typeface="Times New Roman" panose="02020603050405020304" pitchFamily="18" charset="0"/>
                <a:cs typeface="Arial" panose="020B0604020202020204" pitchFamily="34" charset="0"/>
              </a:rPr>
              <a:t>Y</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ou </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must settle the question of what matters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most.-Hebrews 11:25</a:t>
            </a:r>
            <a:endPar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Ø"/>
            </a:pPr>
            <a:endPar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Ø"/>
            </a:pP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You </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need to settle your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values.</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Ø"/>
            </a:pPr>
            <a:endParaRPr lang="en-US" dirty="0"/>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2167245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C.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set priorities</a:t>
            </a:r>
            <a:r>
              <a:rPr lang="en-US" sz="2400" dirty="0">
                <a:effectLst/>
                <a:latin typeface="Arial" panose="020B0604020202020204" pitchFamily="34" charset="0"/>
                <a:cs typeface="Arial" panose="020B0604020202020204" pitchFamily="34" charset="0"/>
              </a:rPr>
              <a:t/>
            </a:r>
            <a:br>
              <a:rPr lang="en-US" sz="2400" dirty="0">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fontScale="92500" lnSpcReduction="20000"/>
          </a:bodyPr>
          <a:lstStyle/>
          <a:p>
            <a:pPr marL="0" marR="0" indent="0">
              <a:lnSpc>
                <a:spcPct val="120000"/>
              </a:lnSpc>
              <a:spcBef>
                <a:spcPts val="0"/>
              </a:spcBef>
              <a:spcAft>
                <a:spcPts val="1500"/>
              </a:spcAft>
              <a:buNone/>
            </a:pP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Job 34:4</a:t>
            </a:r>
          </a:p>
          <a:p>
            <a:pPr marL="0" marR="0" indent="0">
              <a:lnSpc>
                <a:spcPct val="120000"/>
              </a:lnSpc>
              <a:spcBef>
                <a:spcPts val="0"/>
              </a:spcBef>
              <a:spcAft>
                <a:spcPts val="1500"/>
              </a:spcAft>
              <a:buNone/>
            </a:pP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a:t>
            </a:r>
            <a:r>
              <a:rPr lang="en-US" sz="18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“We should choose to follow what is right. But first of all we must define among ourselves what is good”</a:t>
            </a: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(TLB)</a:t>
            </a:r>
          </a:p>
          <a:p>
            <a:pPr>
              <a:lnSpc>
                <a:spcPct val="120000"/>
              </a:lnSpc>
              <a:spcBef>
                <a:spcPts val="0"/>
              </a:spcBef>
              <a:spcAft>
                <a:spcPts val="1500"/>
              </a:spcAft>
            </a:pPr>
            <a:r>
              <a:rPr lang="en-US" sz="1800" dirty="0">
                <a:solidFill>
                  <a:srgbClr val="535353"/>
                </a:solidFill>
                <a:latin typeface="Arial" panose="020B0604020202020204" pitchFamily="34" charset="0"/>
                <a:ea typeface="Times New Roman" panose="02020603050405020304" pitchFamily="18" charset="0"/>
                <a:cs typeface="Arial" panose="020B0604020202020204" pitchFamily="34" charset="0"/>
              </a:rPr>
              <a:t>N</a:t>
            </a: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eed to spend some time defining what’s good</a:t>
            </a:r>
          </a:p>
          <a:p>
            <a:pPr>
              <a:lnSpc>
                <a:spcPct val="120000"/>
              </a:lnSpc>
              <a:spcBef>
                <a:spcPts val="0"/>
              </a:spcBef>
              <a:spcAft>
                <a:spcPts val="1500"/>
              </a:spcAft>
            </a:pPr>
            <a:r>
              <a:rPr lang="en-US" sz="1800" dirty="0">
                <a:solidFill>
                  <a:srgbClr val="535353"/>
                </a:solidFill>
                <a:latin typeface="Arial" panose="020B0604020202020204" pitchFamily="34" charset="0"/>
                <a:ea typeface="Times New Roman" panose="02020603050405020304" pitchFamily="18" charset="0"/>
                <a:cs typeface="Arial" panose="020B0604020202020204" pitchFamily="34" charset="0"/>
              </a:rPr>
              <a:t>H</a:t>
            </a: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ow we clarify our values, which is essential in setting our priorities.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20000"/>
              </a:lnSpc>
              <a:spcBef>
                <a:spcPts val="0"/>
              </a:spcBef>
              <a:spcAft>
                <a:spcPts val="1500"/>
              </a:spcAft>
            </a:pP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If you don’t decide what’s important</a:t>
            </a:r>
          </a:p>
          <a:p>
            <a:pPr marL="457200" lvl="1">
              <a:lnSpc>
                <a:spcPct val="120000"/>
              </a:lnSpc>
              <a:spcBef>
                <a:spcPts val="0"/>
              </a:spcBef>
              <a:spcAft>
                <a:spcPts val="1500"/>
              </a:spcAft>
            </a:pPr>
            <a:r>
              <a:rPr lang="en-US" sz="14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other people—your family, your congregation, your friends, your community—will do it for you </a:t>
            </a:r>
          </a:p>
          <a:p>
            <a:pPr marL="457200" lvl="1">
              <a:lnSpc>
                <a:spcPct val="120000"/>
              </a:lnSpc>
              <a:spcBef>
                <a:spcPts val="0"/>
              </a:spcBef>
              <a:spcAft>
                <a:spcPts val="1500"/>
              </a:spcAft>
            </a:pPr>
            <a:r>
              <a:rPr lang="en-US" sz="14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Others will fill up your schedule </a:t>
            </a:r>
            <a:r>
              <a:rPr lang="en-US" sz="14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1261242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C.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set priorities</a:t>
            </a:r>
            <a:r>
              <a:rPr lang="en-US" sz="2400" dirty="0">
                <a:effectLst/>
                <a:latin typeface="Arial" panose="020B0604020202020204" pitchFamily="34" charset="0"/>
                <a:cs typeface="Arial" panose="020B0604020202020204" pitchFamily="34" charset="0"/>
              </a:rPr>
              <a:t/>
            </a:r>
            <a:br>
              <a:rPr lang="en-US" sz="2400" dirty="0">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marL="0" marR="0" indent="0">
              <a:lnSpc>
                <a:spcPct val="200000"/>
              </a:lnSpc>
              <a:spcBef>
                <a:spcPts val="0"/>
              </a:spcBef>
              <a:spcAft>
                <a:spcPts val="1500"/>
              </a:spcAft>
              <a:buNone/>
            </a:pP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is a good example of someone who knew how to set priorities Hebrews 11:26</a:t>
            </a:r>
          </a:p>
          <a:p>
            <a:pPr marL="0" marR="0" indent="0">
              <a:lnSpc>
                <a:spcPct val="200000"/>
              </a:lnSpc>
              <a:spcBef>
                <a:spcPts val="0"/>
              </a:spcBef>
              <a:spcAft>
                <a:spcPts val="1500"/>
              </a:spcAft>
              <a:buNone/>
            </a:pPr>
            <a:r>
              <a:rPr lang="en-US" sz="18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regarded disgrace for the sake of Christ as of greater value than the treasures of Egypt, because he was looking ahead to his reward”</a:t>
            </a:r>
            <a:r>
              <a:rPr lang="en-US" sz="1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(NIV)</a:t>
            </a:r>
            <a:endParaRPr lang="en-US"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2496590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C.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set priorities</a:t>
            </a:r>
            <a:r>
              <a:rPr lang="en-US" sz="2400" dirty="0">
                <a:effectLst/>
                <a:latin typeface="Arial" panose="020B0604020202020204" pitchFamily="34" charset="0"/>
                <a:cs typeface="Arial" panose="020B0604020202020204" pitchFamily="34" charset="0"/>
              </a:rPr>
              <a:t/>
            </a:r>
            <a:br>
              <a:rPr lang="en-US" sz="2400" dirty="0">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a:lnSpc>
                <a:spcPct val="200000"/>
              </a:lnSpc>
              <a:spcBef>
                <a:spcPts val="0"/>
              </a:spcBef>
              <a:spcAft>
                <a:spcPts val="1500"/>
              </a:spcAft>
              <a:buFont typeface="Wingdings" panose="05000000000000000000" pitchFamily="2" charset="2"/>
              <a:buChar char="Ø"/>
            </a:pPr>
            <a:r>
              <a:rPr lang="en-US"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evaluated his life</a:t>
            </a:r>
          </a:p>
          <a:p>
            <a:pPr>
              <a:lnSpc>
                <a:spcPct val="200000"/>
              </a:lnSpc>
              <a:spcBef>
                <a:spcPts val="0"/>
              </a:spcBef>
              <a:spcAft>
                <a:spcPts val="1500"/>
              </a:spcAft>
              <a:buFont typeface="Wingdings" panose="05000000000000000000" pitchFamily="2" charset="2"/>
              <a:buChar char="Ø"/>
            </a:pPr>
            <a:r>
              <a:rPr lang="en-US" b="1" dirty="0">
                <a:solidFill>
                  <a:srgbClr val="535353"/>
                </a:solidFill>
                <a:latin typeface="Arial" panose="020B0604020202020204" pitchFamily="34" charset="0"/>
                <a:ea typeface="Times New Roman" panose="02020603050405020304" pitchFamily="18" charset="0"/>
                <a:cs typeface="Arial" panose="020B0604020202020204" pitchFamily="34" charset="0"/>
              </a:rPr>
              <a:t>C</a:t>
            </a:r>
            <a:r>
              <a:rPr lang="en-US"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onsidered the eternal reward</a:t>
            </a:r>
          </a:p>
          <a:p>
            <a:pPr>
              <a:lnSpc>
                <a:spcPct val="200000"/>
              </a:lnSpc>
              <a:spcBef>
                <a:spcPts val="0"/>
              </a:spcBef>
              <a:spcAft>
                <a:spcPts val="1500"/>
              </a:spcAft>
              <a:buFont typeface="Wingdings" panose="05000000000000000000" pitchFamily="2" charset="2"/>
              <a:buChar char="Ø"/>
            </a:pPr>
            <a:r>
              <a:rPr lang="en-US" b="1" dirty="0">
                <a:solidFill>
                  <a:srgbClr val="535353"/>
                </a:solidFill>
                <a:latin typeface="Arial" panose="020B0604020202020204" pitchFamily="34" charset="0"/>
                <a:ea typeface="Times New Roman" panose="02020603050405020304" pitchFamily="18" charset="0"/>
                <a:cs typeface="Arial" panose="020B0604020202020204" pitchFamily="34" charset="0"/>
              </a:rPr>
              <a:t>R</a:t>
            </a:r>
            <a:r>
              <a:rPr lang="en-US"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ecognized the greater value in pursuing God’s plan</a:t>
            </a:r>
            <a:endParaRPr lang="en-US" sz="3200" b="1"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2764546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D.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focused on eternity</a:t>
            </a:r>
            <a:r>
              <a:rPr lang="en-US" sz="2800" dirty="0">
                <a:solidFill>
                  <a:srgbClr val="535353"/>
                </a:solidFill>
                <a:effectLst/>
                <a:latin typeface="Arial" panose="020B0604020202020204" pitchFamily="34" charset="0"/>
                <a:cs typeface="Arial" panose="020B0604020202020204" pitchFamily="34" charset="0"/>
              </a:rPr>
              <a:t/>
            </a:r>
            <a:br>
              <a:rPr lang="en-US" sz="2800" dirty="0">
                <a:solidFill>
                  <a:srgbClr val="535353"/>
                </a:solidFill>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fontScale="92500" lnSpcReduction="20000"/>
          </a:bodyPr>
          <a:lstStyle/>
          <a:p>
            <a:pPr>
              <a:spcBef>
                <a:spcPts val="0"/>
              </a:spcBef>
              <a:spcAft>
                <a:spcPts val="1500"/>
              </a:spcAft>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Leaders are long-term thinkers</a:t>
            </a:r>
          </a:p>
          <a:p>
            <a:pPr>
              <a:spcBef>
                <a:spcPts val="0"/>
              </a:spcBef>
              <a:spcAft>
                <a:spcPts val="1500"/>
              </a:spcAft>
            </a:pPr>
            <a:r>
              <a:rPr lang="en-US" sz="2800" dirty="0">
                <a:solidFill>
                  <a:srgbClr val="535353"/>
                </a:solidFill>
                <a:latin typeface="Arial" panose="020B0604020202020204" pitchFamily="34" charset="0"/>
                <a:ea typeface="Times New Roman" panose="02020603050405020304" pitchFamily="18" charset="0"/>
                <a:cs typeface="Arial" panose="020B0604020202020204" pitchFamily="34" charset="0"/>
              </a:rPr>
              <a:t>C</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hoose to focus their lives on things that impact eternity</a:t>
            </a:r>
          </a:p>
          <a:p>
            <a:pPr marL="0" indent="0">
              <a:spcBef>
                <a:spcPts val="0"/>
              </a:spcBef>
              <a:spcAft>
                <a:spcPts val="1500"/>
              </a:spcAft>
              <a:buNone/>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Colossians 3:1-2 </a:t>
            </a:r>
          </a:p>
          <a:p>
            <a:pPr marL="0" indent="0">
              <a:spcBef>
                <a:spcPts val="0"/>
              </a:spcBef>
              <a:spcAft>
                <a:spcPts val="1500"/>
              </a:spcAft>
              <a:buNone/>
            </a:pPr>
            <a:r>
              <a:rPr lang="en-US" sz="28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Now set your heart on what is in heaven, where Christ rules at God’s right side. Think about what is up there, not about what is here on earth”</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(CEV)</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3600"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3039952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D.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focused on eternity</a:t>
            </a:r>
            <a:r>
              <a:rPr lang="en-US" sz="2800" dirty="0">
                <a:solidFill>
                  <a:srgbClr val="535353"/>
                </a:solidFill>
                <a:effectLst/>
                <a:latin typeface="Arial" panose="020B0604020202020204" pitchFamily="34" charset="0"/>
                <a:cs typeface="Arial" panose="020B0604020202020204" pitchFamily="34" charset="0"/>
              </a:rPr>
              <a:t/>
            </a:r>
            <a:br>
              <a:rPr lang="en-US" sz="2800" dirty="0">
                <a:solidFill>
                  <a:srgbClr val="535353"/>
                </a:solidFill>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a:spcBef>
                <a:spcPts val="0"/>
              </a:spcBef>
              <a:spcAft>
                <a:spcPts val="1500"/>
              </a:spcAft>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Many leaders fall into one of two traps</a:t>
            </a:r>
          </a:p>
          <a:p>
            <a:pPr lvl="1">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First, look at the problems around them and get overwhelmed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t>
            </a:r>
            <a:endPar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Second,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be in denial of the existence of the problems.</a:t>
            </a:r>
            <a:endPar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1500"/>
              </a:spcAft>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An eternal focus is the antidote to both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traps. Be long-term oriented.</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562003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D.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focused on eternity</a:t>
            </a:r>
            <a:r>
              <a:rPr lang="en-US" sz="2800" dirty="0">
                <a:solidFill>
                  <a:srgbClr val="535353"/>
                </a:solidFill>
                <a:effectLst/>
                <a:latin typeface="Arial" panose="020B0604020202020204" pitchFamily="34" charset="0"/>
                <a:cs typeface="Arial" panose="020B0604020202020204" pitchFamily="34" charset="0"/>
              </a:rPr>
              <a:t/>
            </a:r>
            <a:br>
              <a:rPr lang="en-US" sz="2800" dirty="0">
                <a:solidFill>
                  <a:srgbClr val="535353"/>
                </a:solidFill>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marL="0" marR="0" indent="0">
              <a:spcBef>
                <a:spcPts val="0"/>
              </a:spcBef>
              <a:spcAft>
                <a:spcPts val="1500"/>
              </a:spcAft>
              <a:buNone/>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Hebrews 11:27 NCV</a:t>
            </a:r>
          </a:p>
          <a:p>
            <a:pPr marL="0" marR="0" indent="0">
              <a:spcBef>
                <a:spcPts val="0"/>
              </a:spcBef>
              <a:spcAft>
                <a:spcPts val="1500"/>
              </a:spcAft>
              <a:buNone/>
            </a:pPr>
            <a:r>
              <a:rPr lang="en-US"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It was by faith that Moses left Egypt and was not afraid of the king’s anger. Moses continued strong as if he could see the God that no one can see</a:t>
            </a:r>
          </a:p>
          <a:p>
            <a:pPr>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Pharaoh supreme ruler and commander of Egypt. </a:t>
            </a:r>
          </a:p>
          <a:p>
            <a:pPr>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reported to a higher authority. </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2196004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err="1"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D.Moses</a:t>
            </a:r>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focused on eternity</a:t>
            </a:r>
            <a:r>
              <a:rPr lang="en-US" sz="2800" dirty="0">
                <a:solidFill>
                  <a:srgbClr val="535353"/>
                </a:solidFill>
                <a:effectLst/>
                <a:latin typeface="Arial" panose="020B0604020202020204" pitchFamily="34" charset="0"/>
                <a:cs typeface="Arial" panose="020B0604020202020204" pitchFamily="34" charset="0"/>
              </a:rPr>
              <a:t/>
            </a:r>
            <a:br>
              <a:rPr lang="en-US" sz="2800" dirty="0">
                <a:solidFill>
                  <a:srgbClr val="535353"/>
                </a:solidFill>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marL="0" marR="0">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focused on God, he kept going, even when it was difficult</a:t>
            </a:r>
          </a:p>
          <a:p>
            <a:pPr marL="0" marR="0">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Leaders don’t know how to give up. </a:t>
            </a:r>
          </a:p>
          <a:p>
            <a:pPr marL="0" marR="0">
              <a:spcBef>
                <a:spcPts val="0"/>
              </a:spcBef>
              <a:spcAft>
                <a:spcPts val="1500"/>
              </a:spcAft>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S</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ecret of success is persistence. </a:t>
            </a:r>
          </a:p>
          <a:p>
            <a:pPr marL="0" marR="0">
              <a:spcBef>
                <a:spcPts val="0"/>
              </a:spcBef>
              <a:spcAft>
                <a:spcPts val="1500"/>
              </a:spcAft>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S</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ecret of persistence is looking ahead</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553138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err="1"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D.Moses</a:t>
            </a:r>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focused on eternity</a:t>
            </a:r>
            <a:r>
              <a:rPr lang="en-US" sz="2800" dirty="0">
                <a:solidFill>
                  <a:srgbClr val="535353"/>
                </a:solidFill>
                <a:effectLst/>
                <a:latin typeface="Arial" panose="020B0604020202020204" pitchFamily="34" charset="0"/>
                <a:cs typeface="Arial" panose="020B0604020202020204" pitchFamily="34" charset="0"/>
              </a:rPr>
              <a:t/>
            </a:r>
            <a:br>
              <a:rPr lang="en-US" sz="2800" dirty="0">
                <a:solidFill>
                  <a:srgbClr val="535353"/>
                </a:solidFill>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a:spcBef>
                <a:spcPts val="0"/>
              </a:spcBef>
              <a:spcAft>
                <a:spcPts val="1500"/>
              </a:spcAft>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God has brought you to the ministry </a:t>
            </a:r>
          </a:p>
          <a:p>
            <a:pPr lvl="1">
              <a:spcBef>
                <a:spcPts val="0"/>
              </a:spcBef>
              <a:spcAft>
                <a:spcPts val="1500"/>
              </a:spcAft>
            </a:pPr>
            <a:r>
              <a:rPr lang="en-US" sz="24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So you can lead </a:t>
            </a:r>
            <a:r>
              <a:rPr lang="en-US" sz="24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others</a:t>
            </a:r>
            <a:r>
              <a:rPr lang="en-US" sz="24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1500"/>
              </a:spcAft>
            </a:pPr>
            <a:r>
              <a:rPr lang="en-US" sz="2800" dirty="0">
                <a:solidFill>
                  <a:srgbClr val="535353"/>
                </a:solidFill>
                <a:latin typeface="Arial" panose="020B0604020202020204" pitchFamily="34" charset="0"/>
                <a:ea typeface="Times New Roman" panose="02020603050405020304" pitchFamily="18" charset="0"/>
                <a:cs typeface="Arial" panose="020B0604020202020204" pitchFamily="34" charset="0"/>
              </a:rPr>
              <a:t>L</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ike Moses, you must stay focused on God</a:t>
            </a:r>
          </a:p>
          <a:p>
            <a:pPr marL="0" marR="0" indent="0">
              <a:spcBef>
                <a:spcPts val="0"/>
              </a:spcBef>
              <a:spcAft>
                <a:spcPts val="1500"/>
              </a:spcAft>
              <a:buNone/>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Hebrews 12:2 CEV</a:t>
            </a:r>
            <a:r>
              <a:rPr lang="en-US" sz="3600" dirty="0">
                <a:effectLst/>
                <a:latin typeface="Arial" panose="020B0604020202020204" pitchFamily="34" charset="0"/>
                <a:cs typeface="Arial" panose="020B0604020202020204" pitchFamily="34" charset="0"/>
              </a:rPr>
              <a:t> </a:t>
            </a:r>
          </a:p>
          <a:p>
            <a:pPr marL="0" marR="0" indent="0">
              <a:spcBef>
                <a:spcPts val="0"/>
              </a:spcBef>
              <a:spcAft>
                <a:spcPts val="1500"/>
              </a:spcAft>
              <a:buNone/>
            </a:pPr>
            <a:r>
              <a:rPr lang="en-US" sz="28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We must keep our eyes on Jesus, who leads us and makes our faith complete”</a:t>
            </a:r>
            <a:endParaRPr lang="en-US" sz="3600" dirty="0">
              <a:effectLst/>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4269557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lstStyle/>
          <a:p>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Introduction</a:t>
            </a: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r>
              <a:rPr lang="en-US" b="1" dirty="0" smtClean="0">
                <a:solidFill>
                  <a:srgbClr val="535353"/>
                </a:solidFill>
                <a:latin typeface="Arial" panose="020B0604020202020204" pitchFamily="34" charset="0"/>
                <a:ea typeface="Times New Roman" panose="02020603050405020304" pitchFamily="18" charset="0"/>
                <a:cs typeface="Arial" panose="020B0604020202020204" pitchFamily="34" charset="0"/>
              </a:rPr>
              <a:t>There’ s a huge n</a:t>
            </a:r>
            <a:r>
              <a:rPr lang="en-US"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eed for more </a:t>
            </a:r>
            <a:r>
              <a:rPr lang="en-US"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Christian leaders in the world </a:t>
            </a:r>
            <a:r>
              <a:rPr lang="en-US"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today</a:t>
            </a:r>
            <a:r>
              <a:rPr lang="en-US" sz="3200" b="1" dirty="0">
                <a:latin typeface="Arial" panose="020B0604020202020204" pitchFamily="34" charset="0"/>
                <a:cs typeface="Arial" panose="020B0604020202020204" pitchFamily="34" charset="0"/>
              </a:rPr>
              <a:t>.</a:t>
            </a:r>
            <a:endParaRPr lang="en-US" sz="3200" b="1" dirty="0">
              <a:effectLst/>
              <a:latin typeface="Arial" panose="020B0604020202020204" pitchFamily="34" charset="0"/>
              <a:cs typeface="Arial" panose="020B0604020202020204" pitchFamily="34" charset="0"/>
            </a:endParaRPr>
          </a:p>
          <a:p>
            <a:r>
              <a:rPr lang="en-US" b="1" dirty="0">
                <a:solidFill>
                  <a:srgbClr val="535353"/>
                </a:solidFill>
                <a:latin typeface="Arial" panose="020B0604020202020204" pitchFamily="34" charset="0"/>
                <a:ea typeface="Times New Roman" panose="02020603050405020304" pitchFamily="18" charset="0"/>
                <a:cs typeface="Arial" panose="020B0604020202020204" pitchFamily="34" charset="0"/>
              </a:rPr>
              <a:t>I</a:t>
            </a:r>
            <a:r>
              <a:rPr lang="en-US"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ncluding our churches and our communities</a:t>
            </a:r>
            <a:r>
              <a:rPr lang="en-US" sz="3200" b="1" dirty="0">
                <a:effectLst/>
                <a:latin typeface="Arial" panose="020B0604020202020204" pitchFamily="34" charset="0"/>
                <a:cs typeface="Arial" panose="020B0604020202020204" pitchFamily="34" charset="0"/>
              </a:rPr>
              <a:t> </a:t>
            </a:r>
            <a:endParaRPr lang="en-US" sz="3200" b="1" dirty="0">
              <a:latin typeface="Arial" panose="020B0604020202020204" pitchFamily="34" charset="0"/>
              <a:cs typeface="Arial" panose="020B0604020202020204" pitchFamily="34" charset="0"/>
            </a:endParaRPr>
          </a:p>
          <a:p>
            <a:r>
              <a:rPr lang="en-US" b="1" dirty="0" smtClean="0">
                <a:solidFill>
                  <a:srgbClr val="535353"/>
                </a:solidFill>
                <a:latin typeface="Arial" panose="020B0604020202020204" pitchFamily="34" charset="0"/>
                <a:ea typeface="Times New Roman" panose="02020603050405020304" pitchFamily="18" charset="0"/>
                <a:cs typeface="Arial" panose="020B0604020202020204" pitchFamily="34" charset="0"/>
              </a:rPr>
              <a:t>Not just leaders </a:t>
            </a:r>
            <a:r>
              <a:rPr lang="en-US" b="1" dirty="0" smtClean="0">
                <a:solidFill>
                  <a:srgbClr val="535353"/>
                </a:solidFill>
                <a:latin typeface="Arial" panose="020B0604020202020204" pitchFamily="34" charset="0"/>
                <a:ea typeface="Times New Roman" panose="02020603050405020304" pitchFamily="18" charset="0"/>
                <a:cs typeface="Arial" panose="020B0604020202020204" pitchFamily="34" charset="0"/>
              </a:rPr>
              <a:t>but </a:t>
            </a:r>
            <a:r>
              <a:rPr lang="en-US"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servant </a:t>
            </a:r>
            <a:r>
              <a:rPr lang="en-US"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leaders in our </a:t>
            </a:r>
            <a:r>
              <a:rPr lang="en-US"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world</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t>
            </a:r>
            <a:r>
              <a:rPr lang="en-US" sz="3200" dirty="0" smtClean="0">
                <a:effectLst/>
                <a:latin typeface="Arial" panose="020B0604020202020204" pitchFamily="34" charset="0"/>
                <a:cs typeface="Arial" panose="020B0604020202020204" pitchFamily="34" charset="0"/>
              </a:rPr>
              <a:t> </a:t>
            </a:r>
          </a:p>
          <a:p>
            <a:r>
              <a:rPr lang="en-US" b="1" dirty="0" smtClean="0">
                <a:latin typeface="Arial" panose="020B0604020202020204" pitchFamily="34" charset="0"/>
                <a:cs typeface="Arial" panose="020B0604020202020204" pitchFamily="34" charset="0"/>
              </a:rPr>
              <a:t>There is an acute shortage of servant leaders  in the church</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2487683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Conclusion</a:t>
            </a:r>
            <a:r>
              <a:rPr lang="en-US" sz="2800" dirty="0">
                <a:solidFill>
                  <a:srgbClr val="535353"/>
                </a:solidFill>
                <a:effectLst/>
                <a:latin typeface="Arial" panose="020B0604020202020204" pitchFamily="34" charset="0"/>
                <a:cs typeface="Arial" panose="020B0604020202020204" pitchFamily="34" charset="0"/>
              </a:rPr>
              <a:t/>
            </a:r>
            <a:br>
              <a:rPr lang="en-US" sz="2800" dirty="0">
                <a:solidFill>
                  <a:srgbClr val="535353"/>
                </a:solidFill>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lnSpcReduction="10000"/>
          </a:bodyPr>
          <a:lstStyle/>
          <a:p>
            <a:pPr>
              <a:spcBef>
                <a:spcPts val="0"/>
              </a:spcBef>
              <a:spcAft>
                <a:spcPts val="1500"/>
              </a:spcAft>
              <a:buFont typeface="Wingdings" panose="05000000000000000000" pitchFamily="2" charset="2"/>
              <a:buChar char="Ø"/>
            </a:pPr>
            <a:r>
              <a:rPr lang="en-US" sz="2800" dirty="0">
                <a:solidFill>
                  <a:srgbClr val="535353"/>
                </a:solidFill>
                <a:latin typeface="Arial" panose="020B0604020202020204" pitchFamily="34" charset="0"/>
                <a:ea typeface="Times New Roman" panose="02020603050405020304" pitchFamily="18" charset="0"/>
                <a:cs typeface="Arial" panose="020B0604020202020204" pitchFamily="34" charset="0"/>
              </a:rPr>
              <a:t>Y</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ou’re called to run the race of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ministry and it is personal.</a:t>
            </a:r>
            <a:endPar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1500"/>
              </a:spcAft>
              <a:buFont typeface="Wingdings" panose="05000000000000000000" pitchFamily="2" charset="2"/>
              <a:buChar char="Ø"/>
            </a:pPr>
            <a:endPar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1500"/>
              </a:spcAft>
              <a:buFont typeface="Wingdings" panose="05000000000000000000" pitchFamily="2" charset="2"/>
              <a:buChar char="Ø"/>
            </a:pP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Don’t </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listen to people in stands</a:t>
            </a:r>
          </a:p>
          <a:p>
            <a:pPr lvl="1">
              <a:spcBef>
                <a:spcPts val="0"/>
              </a:spcBef>
              <a:spcAft>
                <a:spcPts val="1500"/>
              </a:spcAft>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S</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ome will cheer, others will jeer </a:t>
            </a:r>
          </a:p>
          <a:p>
            <a:pPr>
              <a:spcBef>
                <a:spcPts val="0"/>
              </a:spcBef>
              <a:spcAft>
                <a:spcPts val="1500"/>
              </a:spcAft>
              <a:buFont typeface="Wingdings" panose="05000000000000000000" pitchFamily="2" charset="2"/>
              <a:buChar char="Ø"/>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Keep your eyes on the goal and the race God has put you on this planet to run</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3482968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lstStyle/>
          <a:p>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Introduction</a:t>
            </a: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a:xfrm>
            <a:off x="565150" y="2160016"/>
            <a:ext cx="7453501" cy="3601212"/>
          </a:xfrm>
        </p:spPr>
        <p:txBody>
          <a:bodyPr>
            <a:normAutofit/>
          </a:bodyPr>
          <a:lstStyle/>
          <a:p>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God has called you to lead</a:t>
            </a:r>
            <a:r>
              <a:rPr lang="en-US" sz="2000" dirty="0">
                <a:effectLst/>
                <a:latin typeface="Arial" panose="020B0604020202020204" pitchFamily="34" charset="0"/>
                <a:cs typeface="Arial" panose="020B0604020202020204" pitchFamily="34" charset="0"/>
              </a:rPr>
              <a:t> </a:t>
            </a:r>
          </a:p>
          <a:p>
            <a:endParaRPr lang="en-US" sz="2800" dirty="0" smtClean="0">
              <a:solidFill>
                <a:srgbClr val="535353"/>
              </a:solidFill>
              <a:latin typeface="Arial" panose="020B0604020202020204" pitchFamily="34" charset="0"/>
              <a:ea typeface="Times New Roman" panose="02020603050405020304" pitchFamily="18" charset="0"/>
              <a:cs typeface="Arial" panose="020B0604020202020204" pitchFamily="34" charset="0"/>
            </a:endParaRPr>
          </a:p>
          <a:p>
            <a:r>
              <a:rPr lang="en-US" sz="2800" dirty="0" smtClean="0">
                <a:solidFill>
                  <a:srgbClr val="535353"/>
                </a:solidFill>
                <a:latin typeface="Arial" panose="020B0604020202020204" pitchFamily="34" charset="0"/>
                <a:ea typeface="Times New Roman" panose="02020603050405020304" pitchFamily="18" charset="0"/>
                <a:cs typeface="Arial" panose="020B0604020202020204" pitchFamily="34" charset="0"/>
              </a:rPr>
              <a:t>G</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reatest </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leader of Old Testament: </a:t>
            </a:r>
            <a:r>
              <a:rPr lang="en-US" sz="28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a:t>
            </a:r>
            <a:r>
              <a:rPr lang="en-US" sz="3600" b="1" dirty="0">
                <a:effectLst/>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b="1" i="1" dirty="0">
                <a:solidFill>
                  <a:srgbClr val="535353"/>
                </a:solidFill>
                <a:latin typeface="Arial" panose="020B0604020202020204" pitchFamily="34" charset="0"/>
                <a:ea typeface="Times New Roman" panose="02020603050405020304" pitchFamily="18" charset="0"/>
                <a:cs typeface="Arial" panose="020B0604020202020204" pitchFamily="34" charset="0"/>
              </a:rPr>
              <a:t>O</a:t>
            </a:r>
            <a:r>
              <a:rPr lang="en-US" b="1"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nce led a million slaves out of bondage</a:t>
            </a:r>
          </a:p>
          <a:p>
            <a:pPr lvl="1">
              <a:buFont typeface="Wingdings" panose="05000000000000000000" pitchFamily="2" charset="2"/>
              <a:buChar char="Ø"/>
            </a:pPr>
            <a:r>
              <a:rPr lang="en-US" b="1" i="1" dirty="0">
                <a:solidFill>
                  <a:srgbClr val="535353"/>
                </a:solidFill>
                <a:latin typeface="Arial" panose="020B0604020202020204" pitchFamily="34" charset="0"/>
                <a:ea typeface="Times New Roman" panose="02020603050405020304" pitchFamily="18" charset="0"/>
                <a:cs typeface="Arial" panose="020B0604020202020204" pitchFamily="34" charset="0"/>
              </a:rPr>
              <a:t>W</a:t>
            </a:r>
            <a:r>
              <a:rPr lang="en-US" b="1" i="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rote </a:t>
            </a:r>
            <a:r>
              <a:rPr lang="en-US" b="1"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the first books of the Bible</a:t>
            </a:r>
          </a:p>
          <a:p>
            <a:pPr lvl="1">
              <a:buFont typeface="Wingdings" panose="05000000000000000000" pitchFamily="2" charset="2"/>
              <a:buChar char="Ø"/>
            </a:pPr>
            <a:r>
              <a:rPr lang="en-US" b="1"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God used him in incredible ways</a:t>
            </a:r>
            <a:endParaRPr lang="en-US" b="1" i="1" dirty="0">
              <a:effectLst/>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Ø"/>
            </a:pPr>
            <a:endParaRPr lang="en-US" sz="3600" b="1" i="1"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3721016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lstStyle/>
          <a:p>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Introduction</a:t>
            </a: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a:xfrm>
            <a:off x="565150" y="2160016"/>
            <a:ext cx="7335835" cy="3927094"/>
          </a:xfrm>
        </p:spPr>
        <p:txBody>
          <a:bodyPr>
            <a:normAutofit lnSpcReduction="10000"/>
          </a:bodyPr>
          <a:lstStyle/>
          <a:p>
            <a:pPr marL="0" marR="0">
              <a:lnSpc>
                <a:spcPct val="110000"/>
              </a:lnSpc>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Why did God use Moses?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He stood out.</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1500"/>
              </a:spcAft>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F</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our important issues that all effective leaders need to settle.</a:t>
            </a:r>
          </a:p>
          <a:p>
            <a:pPr marL="571500" lvl="1" indent="-342900">
              <a:lnSpc>
                <a:spcPct val="110000"/>
              </a:lnSpc>
              <a:spcBef>
                <a:spcPts val="0"/>
              </a:spcBef>
              <a:spcAft>
                <a:spcPts val="1500"/>
              </a:spcAft>
              <a:buFont typeface="Wingdings" panose="05000000000000000000" pitchFamily="2" charset="2"/>
              <a:buChar char="Ø"/>
            </a:pPr>
            <a:r>
              <a:rPr lang="en-US" sz="24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knew his identity</a:t>
            </a:r>
            <a:endParaRPr lang="en-US" sz="1600" dirty="0">
              <a:solidFill>
                <a:srgbClr val="535353"/>
              </a:solidFill>
              <a:latin typeface="Arial" panose="020B0604020202020204" pitchFamily="34" charset="0"/>
              <a:cs typeface="Arial" panose="020B0604020202020204" pitchFamily="34" charset="0"/>
            </a:endParaRPr>
          </a:p>
          <a:p>
            <a:pPr marL="571500" lvl="1" indent="-342900">
              <a:lnSpc>
                <a:spcPct val="110000"/>
              </a:lnSpc>
              <a:spcBef>
                <a:spcPts val="0"/>
              </a:spcBef>
              <a:spcAft>
                <a:spcPts val="1500"/>
              </a:spcAft>
              <a:buFont typeface="Wingdings" panose="05000000000000000000" pitchFamily="2" charset="2"/>
              <a:buChar char="Ø"/>
            </a:pPr>
            <a:r>
              <a:rPr lang="en-US" sz="24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accepted responsibility</a:t>
            </a:r>
            <a:r>
              <a:rPr lang="en-US" sz="1600" dirty="0">
                <a:effectLst/>
                <a:latin typeface="Arial" panose="020B0604020202020204" pitchFamily="34" charset="0"/>
                <a:cs typeface="Arial" panose="020B0604020202020204" pitchFamily="34" charset="0"/>
              </a:rPr>
              <a:t> </a:t>
            </a:r>
          </a:p>
          <a:p>
            <a:pPr marL="571500" lvl="1" indent="-342900">
              <a:lnSpc>
                <a:spcPct val="110000"/>
              </a:lnSpc>
              <a:spcBef>
                <a:spcPts val="0"/>
              </a:spcBef>
              <a:spcAft>
                <a:spcPts val="1500"/>
              </a:spcAft>
              <a:buFont typeface="Wingdings" panose="05000000000000000000" pitchFamily="2" charset="2"/>
              <a:buChar char="Ø"/>
            </a:pPr>
            <a:r>
              <a:rPr lang="en-US" sz="24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set priorities</a:t>
            </a:r>
            <a:endParaRPr lang="en-US" sz="1400" dirty="0">
              <a:effectLst/>
              <a:latin typeface="Arial" panose="020B0604020202020204" pitchFamily="34" charset="0"/>
              <a:cs typeface="Arial" panose="020B0604020202020204" pitchFamily="34" charset="0"/>
            </a:endParaRPr>
          </a:p>
          <a:p>
            <a:pPr marL="571500" lvl="1" indent="-342900">
              <a:lnSpc>
                <a:spcPct val="110000"/>
              </a:lnSpc>
              <a:spcBef>
                <a:spcPts val="0"/>
              </a:spcBef>
              <a:spcAft>
                <a:spcPts val="1500"/>
              </a:spcAft>
              <a:buFont typeface="Wingdings" panose="05000000000000000000" pitchFamily="2" charset="2"/>
              <a:buChar char="Ø"/>
            </a:pPr>
            <a:r>
              <a:rPr lang="en-US" sz="24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focused on eternity</a:t>
            </a:r>
            <a:endParaRPr lang="en-US" sz="1600" dirty="0">
              <a:solidFill>
                <a:srgbClr val="535353"/>
              </a:solidFill>
              <a:effectLst/>
              <a:latin typeface="Arial" panose="020B0604020202020204" pitchFamily="34" charset="0"/>
              <a:cs typeface="Arial" panose="020B0604020202020204" pitchFamily="34" charset="0"/>
            </a:endParaRPr>
          </a:p>
          <a:p>
            <a:pPr marL="457200" lvl="1">
              <a:lnSpc>
                <a:spcPct val="110000"/>
              </a:lnSpc>
              <a:spcBef>
                <a:spcPts val="0"/>
              </a:spcBef>
              <a:spcAft>
                <a:spcPts val="15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10000"/>
              </a:lnSpc>
            </a:pPr>
            <a:endParaRPr lang="en-US" sz="3200"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3062601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knew his identity</a:t>
            </a:r>
            <a:r>
              <a:rPr lang="en-US" sz="2800" dirty="0">
                <a:solidFill>
                  <a:srgbClr val="535353"/>
                </a:solidFill>
                <a:latin typeface="Arial" panose="020B0604020202020204" pitchFamily="34" charset="0"/>
                <a:cs typeface="Arial" panose="020B0604020202020204" pitchFamily="34" charset="0"/>
              </a:rPr>
              <a:t/>
            </a:r>
            <a:br>
              <a:rPr lang="en-US" sz="2800" dirty="0">
                <a:solidFill>
                  <a:srgbClr val="535353"/>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Autofit/>
          </a:bodyPr>
          <a:lstStyle/>
          <a:p>
            <a:pPr marL="0" marR="0">
              <a:spcBef>
                <a:spcPts val="1500"/>
              </a:spcBef>
              <a:spcAft>
                <a:spcPts val="750"/>
              </a:spcAft>
            </a:pPr>
            <a:r>
              <a:rPr lang="en-US" sz="2800" dirty="0">
                <a:solidFill>
                  <a:srgbClr val="535353"/>
                </a:solidFill>
                <a:latin typeface="Arial" panose="020B0604020202020204" pitchFamily="34" charset="0"/>
                <a:ea typeface="Times New Roman" panose="02020603050405020304" pitchFamily="18" charset="0"/>
                <a:cs typeface="Arial" panose="020B0604020202020204" pitchFamily="34" charset="0"/>
              </a:rPr>
              <a:t>B</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egins with self-awareness</a:t>
            </a:r>
          </a:p>
          <a:p>
            <a:pPr marL="457200" lvl="1">
              <a:spcBef>
                <a:spcPts val="1500"/>
              </a:spcBef>
              <a:spcAft>
                <a:spcPts val="750"/>
              </a:spcAft>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W</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ho you are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not. Not just who you are.</a:t>
            </a:r>
            <a:endPar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457200" lvl="1">
              <a:spcBef>
                <a:spcPts val="1500"/>
              </a:spcBef>
              <a:spcAft>
                <a:spcPts val="75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Your background, your strengths, and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weaknesses (Personal SWOT)</a:t>
            </a:r>
            <a:endParaRPr lang="en-US" dirty="0">
              <a:solidFill>
                <a:srgbClr val="535353"/>
              </a:solidFill>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1500"/>
              </a:spcAft>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had an identity crisis </a:t>
            </a:r>
          </a:p>
          <a:p>
            <a:pPr marL="457200" lvl="1">
              <a:spcBef>
                <a:spcPts val="0"/>
              </a:spcBef>
              <a:spcAft>
                <a:spcPts val="1500"/>
              </a:spcAft>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H</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ad to decide: </a:t>
            </a:r>
            <a:endPar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457200" lvl="1">
              <a:spcBef>
                <a:spcPts val="0"/>
              </a:spcBef>
              <a:spcAft>
                <a:spcPts val="1500"/>
              </a:spcAft>
            </a:pP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Am </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I a Hebrew slave or Egyptian </a:t>
            </a:r>
            <a:r>
              <a:rPr lang="en-US" dirty="0" err="1"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royalty?He</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 chose the former</a:t>
            </a:r>
            <a:endParaRPr lang="en-US" sz="2800" dirty="0">
              <a:latin typeface="Arial" panose="020B0604020202020204" pitchFamily="34" charset="0"/>
              <a:cs typeface="Arial" panose="020B0604020202020204" pitchFamily="34" charset="0"/>
            </a:endParaRPr>
          </a:p>
          <a:p>
            <a:pPr marL="457200" lvl="1">
              <a:spcBef>
                <a:spcPts val="1500"/>
              </a:spcBef>
              <a:spcAft>
                <a:spcPts val="750"/>
              </a:spcAft>
            </a:pPr>
            <a:endParaRPr lang="en-US" dirty="0">
              <a:effectLst/>
              <a:latin typeface="Arial" panose="020B0604020202020204" pitchFamily="34" charset="0"/>
              <a:ea typeface="Calibri" panose="020F050202020403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1965329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knew his identity</a:t>
            </a:r>
            <a:r>
              <a:rPr lang="en-US" sz="2800" dirty="0">
                <a:solidFill>
                  <a:srgbClr val="535353"/>
                </a:solidFill>
                <a:latin typeface="Arial" panose="020B0604020202020204" pitchFamily="34" charset="0"/>
                <a:cs typeface="Arial" panose="020B0604020202020204" pitchFamily="34" charset="0"/>
              </a:rPr>
              <a:t/>
            </a:r>
            <a:br>
              <a:rPr lang="en-US" sz="2800" dirty="0">
                <a:solidFill>
                  <a:srgbClr val="535353"/>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fontScale="85000" lnSpcReduction="10000"/>
          </a:bodyPr>
          <a:lstStyle/>
          <a:p>
            <a:pPr marL="0" marR="0">
              <a:lnSpc>
                <a:spcPct val="110000"/>
              </a:lnSpc>
              <a:spcBef>
                <a:spcPts val="0"/>
              </a:spcBef>
              <a:spcAft>
                <a:spcPts val="1500"/>
              </a:spcAft>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was a man of integrity </a:t>
            </a:r>
          </a:p>
          <a:p>
            <a:pPr marL="0" marR="0">
              <a:lnSpc>
                <a:spcPct val="110000"/>
              </a:lnSpc>
              <a:spcBef>
                <a:spcPts val="0"/>
              </a:spcBef>
              <a:spcAft>
                <a:spcPts val="1500"/>
              </a:spcAft>
            </a:pPr>
            <a:r>
              <a:rPr lang="en-US" sz="2800" dirty="0">
                <a:solidFill>
                  <a:srgbClr val="535353"/>
                </a:solidFill>
                <a:latin typeface="Arial" panose="020B0604020202020204" pitchFamily="34" charset="0"/>
                <a:ea typeface="Times New Roman" panose="02020603050405020304" pitchFamily="18" charset="0"/>
                <a:cs typeface="Arial" panose="020B0604020202020204" pitchFamily="34" charset="0"/>
              </a:rPr>
              <a:t>D</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id what was right instead of what was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comfortable. Who are you in leadership?</a:t>
            </a:r>
            <a:endPar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0000"/>
              </a:lnSpc>
              <a:spcBef>
                <a:spcPts val="0"/>
              </a:spcBef>
              <a:spcAft>
                <a:spcPts val="1500"/>
              </a:spcAft>
              <a:buNone/>
            </a:pP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Hebrews 11:24-25 </a:t>
            </a:r>
          </a:p>
          <a:p>
            <a:pPr marL="0" marR="0" indent="0">
              <a:lnSpc>
                <a:spcPct val="110000"/>
              </a:lnSpc>
              <a:spcBef>
                <a:spcPts val="0"/>
              </a:spcBef>
              <a:spcAft>
                <a:spcPts val="1500"/>
              </a:spcAft>
              <a:buNone/>
            </a:pPr>
            <a:r>
              <a:rPr lang="en-US" sz="2800"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“It was by faith that Moses, when he grew up, refused to be called the son of the king of Egypt’s daughter. He chose to suffer with God’s people instead of enjoying sin for a short time”</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(NCV).</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15198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A. Moses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knew his identity</a:t>
            </a:r>
            <a:r>
              <a:rPr lang="en-US" sz="2800" dirty="0">
                <a:solidFill>
                  <a:srgbClr val="535353"/>
                </a:solidFill>
                <a:latin typeface="Arial" panose="020B0604020202020204" pitchFamily="34" charset="0"/>
                <a:cs typeface="Arial" panose="020B0604020202020204" pitchFamily="34" charset="0"/>
              </a:rPr>
              <a:t/>
            </a:r>
            <a:br>
              <a:rPr lang="en-US" sz="2800" dirty="0">
                <a:solidFill>
                  <a:srgbClr val="535353"/>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fontScale="92500" lnSpcReduction="10000"/>
          </a:bodyPr>
          <a:lstStyle/>
          <a:p>
            <a:pPr marL="0">
              <a:lnSpc>
                <a:spcPct val="110000"/>
              </a:lnSpc>
              <a:spcBef>
                <a:spcPts val="0"/>
              </a:spcBef>
              <a:spcAft>
                <a:spcPts val="1500"/>
              </a:spcAft>
            </a:pPr>
            <a:r>
              <a:rPr lang="en-US" sz="2800" dirty="0">
                <a:solidFill>
                  <a:srgbClr val="535353"/>
                </a:solidFill>
                <a:latin typeface="Arial" panose="020B0604020202020204" pitchFamily="34" charset="0"/>
                <a:ea typeface="Times New Roman" panose="02020603050405020304" pitchFamily="18" charset="0"/>
                <a:cs typeface="Arial" panose="020B0604020202020204" pitchFamily="34" charset="0"/>
              </a:rPr>
              <a:t>D</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idn’t pretend to be something he wasn’t</a:t>
            </a:r>
          </a:p>
          <a:p>
            <a:pPr marL="0">
              <a:lnSpc>
                <a:spcPct val="110000"/>
              </a:lnSpc>
              <a:spcBef>
                <a:spcPts val="0"/>
              </a:spcBef>
              <a:spcAft>
                <a:spcPts val="1500"/>
              </a:spcAft>
            </a:pPr>
            <a:endPar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0">
              <a:lnSpc>
                <a:spcPct val="110000"/>
              </a:lnSpc>
              <a:spcBef>
                <a:spcPts val="0"/>
              </a:spcBef>
              <a:spcAft>
                <a:spcPts val="1500"/>
              </a:spcAft>
            </a:pP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Only </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you can be you</a:t>
            </a:r>
          </a:p>
          <a:p>
            <a:pPr marL="0">
              <a:lnSpc>
                <a:spcPct val="110000"/>
              </a:lnSpc>
              <a:spcBef>
                <a:spcPts val="0"/>
              </a:spcBef>
              <a:spcAft>
                <a:spcPts val="1500"/>
              </a:spcAft>
            </a:pPr>
            <a:endParaRPr lang="en-US" sz="2800" dirty="0" smtClean="0">
              <a:solidFill>
                <a:srgbClr val="535353"/>
              </a:solidFill>
              <a:latin typeface="Arial" panose="020B0604020202020204" pitchFamily="34" charset="0"/>
              <a:ea typeface="Times New Roman" panose="02020603050405020304" pitchFamily="18" charset="0"/>
              <a:cs typeface="Arial" panose="020B0604020202020204" pitchFamily="34" charset="0"/>
            </a:endParaRPr>
          </a:p>
          <a:p>
            <a:pPr marL="0">
              <a:lnSpc>
                <a:spcPct val="110000"/>
              </a:lnSpc>
              <a:spcBef>
                <a:spcPts val="0"/>
              </a:spcBef>
              <a:spcAft>
                <a:spcPts val="1500"/>
              </a:spcAft>
            </a:pPr>
            <a:r>
              <a:rPr lang="en-US" sz="2800" dirty="0" smtClean="0">
                <a:solidFill>
                  <a:srgbClr val="535353"/>
                </a:solidFill>
                <a:latin typeface="Arial" panose="020B0604020202020204" pitchFamily="34" charset="0"/>
                <a:ea typeface="Times New Roman" panose="02020603050405020304" pitchFamily="18" charset="0"/>
                <a:cs typeface="Arial" panose="020B0604020202020204" pitchFamily="34" charset="0"/>
              </a:rPr>
              <a:t>You can only succeed in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being </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what God made you to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be; not something else.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1500"/>
              </a:spcAft>
            </a:pP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2624357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sz="4000" b="1" dirty="0" err="1"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B.Moses</a:t>
            </a:r>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accepted responsibility</a:t>
            </a:r>
            <a:r>
              <a:rPr lang="en-US" sz="2800" dirty="0">
                <a:effectLst/>
                <a:latin typeface="Arial" panose="020B0604020202020204" pitchFamily="34" charset="0"/>
                <a:cs typeface="Arial" panose="020B0604020202020204" pitchFamily="34" charset="0"/>
              </a:rPr>
              <a:t> </a:t>
            </a:r>
            <a:br>
              <a:rPr lang="en-US" sz="2800" dirty="0">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marL="114300" marR="0" indent="-342900">
              <a:lnSpc>
                <a:spcPct val="120000"/>
              </a:lnSpc>
              <a:spcBef>
                <a:spcPts val="0"/>
              </a:spcBef>
              <a:spcAft>
                <a:spcPts val="1500"/>
              </a:spcAft>
              <a:buFont typeface="Wingdings" panose="05000000000000000000" pitchFamily="2" charset="2"/>
              <a:buChar char="Ø"/>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Leaders accept responsibility for problems of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others.</a:t>
            </a:r>
            <a:endPar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114300" marR="0" indent="-342900">
              <a:lnSpc>
                <a:spcPct val="120000"/>
              </a:lnSpc>
              <a:spcBef>
                <a:spcPts val="0"/>
              </a:spcBef>
              <a:spcAft>
                <a:spcPts val="1500"/>
              </a:spcAft>
              <a:buFont typeface="Wingdings" panose="05000000000000000000" pitchFamily="2" charset="2"/>
              <a:buChar char="Ø"/>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D</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on’t make excuses about problems they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see.</a:t>
            </a:r>
            <a:endPar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114300" marR="0" indent="-342900">
              <a:lnSpc>
                <a:spcPct val="120000"/>
              </a:lnSpc>
              <a:spcBef>
                <a:spcPts val="0"/>
              </a:spcBef>
              <a:spcAft>
                <a:spcPts val="1500"/>
              </a:spcAft>
              <a:buFont typeface="Wingdings" panose="05000000000000000000" pitchFamily="2" charset="2"/>
              <a:buChar char="Ø"/>
            </a:pPr>
            <a:r>
              <a:rPr lang="en-US" dirty="0">
                <a:solidFill>
                  <a:srgbClr val="535353"/>
                </a:solidFill>
                <a:latin typeface="Arial" panose="020B0604020202020204" pitchFamily="34" charset="0"/>
                <a:ea typeface="Times New Roman" panose="02020603050405020304" pitchFamily="18" charset="0"/>
                <a:cs typeface="Arial" panose="020B0604020202020204" pitchFamily="34" charset="0"/>
              </a:rPr>
              <a:t>C</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hoose to do something about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the problems.</a:t>
            </a:r>
            <a:endParaRPr lang="en-US"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211277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AA86-F77C-3BAD-EDD2-8F0C7123FD7E}"/>
              </a:ext>
            </a:extLst>
          </p:cNvPr>
          <p:cNvSpPr>
            <a:spLocks noGrp="1"/>
          </p:cNvSpPr>
          <p:nvPr>
            <p:ph type="title"/>
          </p:nvPr>
        </p:nvSpPr>
        <p:spPr/>
        <p:txBody>
          <a:bodyPr>
            <a:normAutofit fontScale="90000"/>
          </a:bodyPr>
          <a:lstStyle/>
          <a:p>
            <a:r>
              <a:rPr lang="en-US" dirty="0" err="1" smtClean="0">
                <a:solidFill>
                  <a:srgbClr val="535353"/>
                </a:solidFill>
                <a:latin typeface="Arial" panose="020B0604020202020204" pitchFamily="34" charset="0"/>
                <a:ea typeface="Times New Roman" panose="02020603050405020304" pitchFamily="18" charset="0"/>
                <a:cs typeface="Arial" panose="020B0604020202020204" pitchFamily="34" charset="0"/>
              </a:rPr>
              <a:t>B.</a:t>
            </a:r>
            <a:r>
              <a:rPr lang="en-US" sz="4000" b="1" dirty="0" err="1"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a:t>
            </a:r>
            <a:r>
              <a:rPr lang="en-US" sz="4000" b="1"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 </a:t>
            </a:r>
            <a:r>
              <a:rPr lang="en-US" sz="4000" b="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accepted responsibility</a:t>
            </a:r>
            <a:r>
              <a:rPr lang="en-US" sz="2800" dirty="0">
                <a:effectLst/>
                <a:latin typeface="Arial" panose="020B0604020202020204" pitchFamily="34" charset="0"/>
                <a:cs typeface="Arial" panose="020B0604020202020204" pitchFamily="34" charset="0"/>
              </a:rPr>
              <a:t> </a:t>
            </a:r>
            <a:br>
              <a:rPr lang="en-US" sz="2800" dirty="0">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EB03462-F4BB-F0CE-1F0C-5E9F23181E41}"/>
              </a:ext>
            </a:extLst>
          </p:cNvPr>
          <p:cNvSpPr>
            <a:spLocks noGrp="1"/>
          </p:cNvSpPr>
          <p:nvPr>
            <p:ph idx="1"/>
          </p:nvPr>
        </p:nvSpPr>
        <p:spPr/>
        <p:txBody>
          <a:bodyPr>
            <a:normAutofit/>
          </a:bodyPr>
          <a:lstStyle/>
          <a:p>
            <a:pPr marL="0" marR="0">
              <a:spcBef>
                <a:spcPts val="0"/>
              </a:spcBef>
              <a:spcAft>
                <a:spcPts val="1500"/>
              </a:spcAft>
            </a:pP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God’s given </a:t>
            </a:r>
            <a:r>
              <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us an </a:t>
            </a:r>
            <a:r>
              <a:rPr lang="en-US" sz="2800"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enormous freedom</a:t>
            </a:r>
            <a:endParaRPr lang="en-US" sz="2800"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457200" lvl="1">
              <a:spcBef>
                <a:spcPts val="0"/>
              </a:spcBef>
              <a:spcAft>
                <a:spcPts val="1500"/>
              </a:spcAft>
            </a:pP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But it comes </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with </a:t>
            </a:r>
            <a:r>
              <a:rPr lang="en-US" dirty="0" smtClean="0">
                <a:solidFill>
                  <a:srgbClr val="535353"/>
                </a:solidFill>
                <a:effectLst/>
                <a:latin typeface="Arial" panose="020B0604020202020204" pitchFamily="34" charset="0"/>
                <a:ea typeface="Times New Roman" panose="02020603050405020304" pitchFamily="18" charset="0"/>
                <a:cs typeface="Arial" panose="020B0604020202020204" pitchFamily="34" charset="0"/>
              </a:rPr>
              <a:t>responsibilities.</a:t>
            </a:r>
            <a:endPar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endParaRPr>
          </a:p>
          <a:p>
            <a:pPr marL="457200" lvl="1">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Moses could have ignored the pain of the enslaved Israelites</a:t>
            </a:r>
          </a:p>
          <a:p>
            <a:pPr marL="914400" lvl="2">
              <a:spcBef>
                <a:spcPts val="0"/>
              </a:spcBef>
              <a:spcAft>
                <a:spcPts val="1500"/>
              </a:spcAft>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chose to take on their suffering</a:t>
            </a:r>
          </a:p>
          <a:p>
            <a:pPr marL="228600" lvl="1" indent="0">
              <a:spcBef>
                <a:spcPts val="0"/>
              </a:spcBef>
              <a:spcAft>
                <a:spcPts val="1500"/>
              </a:spcAft>
              <a:buNone/>
            </a:pP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Hebrews 11:25 ,</a:t>
            </a:r>
          </a:p>
          <a:p>
            <a:pPr marL="228600" lvl="1" indent="0">
              <a:spcBef>
                <a:spcPts val="0"/>
              </a:spcBef>
              <a:spcAft>
                <a:spcPts val="1500"/>
              </a:spcAft>
              <a:buNone/>
            </a:pPr>
            <a:r>
              <a:rPr lang="en-US" i="1"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“He chose to suffer with God’s people instead of enjoying sin for a short time”</a:t>
            </a:r>
            <a:r>
              <a:rPr lang="en-US" dirty="0">
                <a:solidFill>
                  <a:srgbClr val="535353"/>
                </a:solidFill>
                <a:effectLst/>
                <a:latin typeface="Arial" panose="020B0604020202020204" pitchFamily="34" charset="0"/>
                <a:ea typeface="Times New Roman" panose="02020603050405020304" pitchFamily="18" charset="0"/>
                <a:cs typeface="Arial" panose="020B0604020202020204" pitchFamily="34" charset="0"/>
              </a:rPr>
              <a:t> (NCV).</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Picture 5" descr="A blue abstract watercolor pattern on a white background">
            <a:extLst>
              <a:ext uri="{FF2B5EF4-FFF2-40B4-BE49-F238E27FC236}">
                <a16:creationId xmlns:a16="http://schemas.microsoft.com/office/drawing/2014/main" id="{195A9DB8-97BF-6D88-9AC7-3E0E85D8484F}"/>
              </a:ext>
            </a:extLst>
          </p:cNvPr>
          <p:cNvPicPr>
            <a:picLocks noChangeAspect="1"/>
          </p:cNvPicPr>
          <p:nvPr/>
        </p:nvPicPr>
        <p:blipFill rotWithShape="1">
          <a:blip r:embed="rId2"/>
          <a:srcRect l="26073" r="33307" b="-2"/>
          <a:stretch/>
        </p:blipFill>
        <p:spPr>
          <a:xfrm>
            <a:off x="8018651" y="0"/>
            <a:ext cx="4173349" cy="6857999"/>
          </a:xfrm>
          <a:prstGeom prst="rect">
            <a:avLst/>
          </a:prstGeom>
        </p:spPr>
      </p:pic>
    </p:spTree>
    <p:extLst>
      <p:ext uri="{BB962C8B-B14F-4D97-AF65-F5344CB8AC3E}">
        <p14:creationId xmlns:p14="http://schemas.microsoft.com/office/powerpoint/2010/main" val="3095841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PunchcardVTI">
  <a:themeElements>
    <a:clrScheme name="AnalogousFromDarkSeedLeftStep">
      <a:dk1>
        <a:srgbClr val="000000"/>
      </a:dk1>
      <a:lt1>
        <a:srgbClr val="FFFFFF"/>
      </a:lt1>
      <a:dk2>
        <a:srgbClr val="1B2830"/>
      </a:dk2>
      <a:lt2>
        <a:srgbClr val="F1F3F0"/>
      </a:lt2>
      <a:accent1>
        <a:srgbClr val="A629E7"/>
      </a:accent1>
      <a:accent2>
        <a:srgbClr val="592FD9"/>
      </a:accent2>
      <a:accent3>
        <a:srgbClr val="294AE7"/>
      </a:accent3>
      <a:accent4>
        <a:srgbClr val="1787D5"/>
      </a:accent4>
      <a:accent5>
        <a:srgbClr val="22BFBE"/>
      </a:accent5>
      <a:accent6>
        <a:srgbClr val="16C67B"/>
      </a:accent6>
      <a:hlink>
        <a:srgbClr val="3897A9"/>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emplate>Organic</Template>
  <TotalTime>120</TotalTime>
  <Words>768</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Neue Haas Grotesk Text Pro</vt:lpstr>
      <vt:lpstr>Times New Roman</vt:lpstr>
      <vt:lpstr>Wingdings</vt:lpstr>
      <vt:lpstr>PunchcardVTI</vt:lpstr>
      <vt:lpstr> Ezekiel Ojo Leadership Series Leading like Moses:  Lessons in servant leadership </vt:lpstr>
      <vt:lpstr> Introduction</vt:lpstr>
      <vt:lpstr> Introduction</vt:lpstr>
      <vt:lpstr> Introduction</vt:lpstr>
      <vt:lpstr>A. Moses knew his identity </vt:lpstr>
      <vt:lpstr>A. Moses knew his identity </vt:lpstr>
      <vt:lpstr>A. Moses knew his identity </vt:lpstr>
      <vt:lpstr>B.Moses accepted responsibility  </vt:lpstr>
      <vt:lpstr>B.Moses accepted responsibility  </vt:lpstr>
      <vt:lpstr>B.Moses accepted responsibility  </vt:lpstr>
      <vt:lpstr>C. Moses set priorities </vt:lpstr>
      <vt:lpstr>C. Moses set priorities </vt:lpstr>
      <vt:lpstr>C. Moses set priorities </vt:lpstr>
      <vt:lpstr>C. Moses set priorities </vt:lpstr>
      <vt:lpstr>D. Moses focused on eternity </vt:lpstr>
      <vt:lpstr>D. Moses focused on eternity </vt:lpstr>
      <vt:lpstr>D. Moses focused on eternity </vt:lpstr>
      <vt:lpstr>D.Moses focused on eternity </vt:lpstr>
      <vt:lpstr>D.Moses focused on eternity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like Moses:  Lessons in servant leadership</dc:title>
  <dc:creator>Ayesha Boyce</dc:creator>
  <cp:lastModifiedBy>Ezekiel Ojo</cp:lastModifiedBy>
  <cp:revision>5</cp:revision>
  <dcterms:created xsi:type="dcterms:W3CDTF">2023-03-15T18:40:37Z</dcterms:created>
  <dcterms:modified xsi:type="dcterms:W3CDTF">2023-03-15T23:56:33Z</dcterms:modified>
</cp:coreProperties>
</file>